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9" r:id="rId4"/>
    <p:sldId id="268" r:id="rId5"/>
    <p:sldId id="273" r:id="rId6"/>
    <p:sldId id="275" r:id="rId7"/>
    <p:sldId id="261" r:id="rId8"/>
    <p:sldId id="262" r:id="rId9"/>
    <p:sldId id="270" r:id="rId10"/>
    <p:sldId id="276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6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7F59-373D-4309-A141-EC3E663851BA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EC69-86D7-46F6-BAA2-92FE48A22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97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7F59-373D-4309-A141-EC3E663851BA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EC69-86D7-46F6-BAA2-92FE48A22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4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7F59-373D-4309-A141-EC3E663851BA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EC69-86D7-46F6-BAA2-92FE48A22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60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6377F59-373D-4309-A141-EC3E663851BA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004EC69-86D7-46F6-BAA2-92FE48A226D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7F59-373D-4309-A141-EC3E663851BA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EC69-86D7-46F6-BAA2-92FE48A22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7F59-373D-4309-A141-EC3E663851BA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EC69-86D7-46F6-BAA2-92FE48A22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7F59-373D-4309-A141-EC3E663851BA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EC69-86D7-46F6-BAA2-92FE48A226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7F59-373D-4309-A141-EC3E663851BA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EC69-86D7-46F6-BAA2-92FE48A22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7F59-373D-4309-A141-EC3E663851BA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EC69-86D7-46F6-BAA2-92FE48A22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7F59-373D-4309-A141-EC3E663851BA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EC69-86D7-46F6-BAA2-92FE48A22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7F59-373D-4309-A141-EC3E663851BA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EC69-86D7-46F6-BAA2-92FE48A226D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7F59-373D-4309-A141-EC3E663851BA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EC69-86D7-46F6-BAA2-92FE48A22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910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7F59-373D-4309-A141-EC3E663851BA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EC69-86D7-46F6-BAA2-92FE48A22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7F59-373D-4309-A141-EC3E663851BA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EC69-86D7-46F6-BAA2-92FE48A22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7F59-373D-4309-A141-EC3E663851BA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EC69-86D7-46F6-BAA2-92FE48A22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7F59-373D-4309-A141-EC3E663851BA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EC69-86D7-46F6-BAA2-92FE48A22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310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7F59-373D-4309-A141-EC3E663851BA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EC69-86D7-46F6-BAA2-92FE48A22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62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7F59-373D-4309-A141-EC3E663851BA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EC69-86D7-46F6-BAA2-92FE48A22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858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7F59-373D-4309-A141-EC3E663851BA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EC69-86D7-46F6-BAA2-92FE48A22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60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7F59-373D-4309-A141-EC3E663851BA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EC69-86D7-46F6-BAA2-92FE48A22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565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7F59-373D-4309-A141-EC3E663851BA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EC69-86D7-46F6-BAA2-92FE48A22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82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7F59-373D-4309-A141-EC3E663851BA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EC69-86D7-46F6-BAA2-92FE48A22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0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77F59-373D-4309-A141-EC3E663851BA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4EC69-86D7-46F6-BAA2-92FE48A22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02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6377F59-373D-4309-A141-EC3E663851BA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004EC69-86D7-46F6-BAA2-92FE48A226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71736" y="214290"/>
            <a:ext cx="6381750" cy="6438900"/>
          </a:xfrm>
          <a:prstGeom prst="rect">
            <a:avLst/>
          </a:prstGeom>
        </p:spPr>
      </p:pic>
      <p:pic>
        <p:nvPicPr>
          <p:cNvPr id="4" name="Picture 8" descr="BISM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7F1F1"/>
              </a:clrFrom>
              <a:clrTo>
                <a:srgbClr val="F7F1F1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000100" y="1000108"/>
            <a:ext cx="4705586" cy="1368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56631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معرفی دو کتاب 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کتاب المحاسن 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39" r="17033"/>
          <a:stretch/>
        </p:blipFill>
        <p:spPr>
          <a:xfrm>
            <a:off x="1115616" y="2174875"/>
            <a:ext cx="2664296" cy="3951288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a-IR" dirty="0" smtClean="0"/>
              <a:t>کتاب النوادر 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961" y="2174875"/>
            <a:ext cx="2623902" cy="3951288"/>
          </a:xfrm>
        </p:spPr>
      </p:pic>
    </p:spTree>
    <p:extLst>
      <p:ext uri="{BB962C8B-B14F-4D97-AF65-F5344CB8AC3E}">
        <p14:creationId xmlns:p14="http://schemas.microsoft.com/office/powerpoint/2010/main" val="185912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8184" y="6021288"/>
            <a:ext cx="2808312" cy="60466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>
                <a:cs typeface="B Mehr" pitchFamily="2" charset="-78"/>
              </a:rPr>
              <a:t>جلسه</a:t>
            </a:r>
            <a:r>
              <a:rPr lang="en-US" dirty="0" smtClean="0">
                <a:cs typeface="B Mehr" pitchFamily="2" charset="-78"/>
              </a:rPr>
              <a:t> </a:t>
            </a:r>
            <a:r>
              <a:rPr lang="en-US" dirty="0" err="1" smtClean="0">
                <a:cs typeface="B Mehr" pitchFamily="2" charset="-78"/>
              </a:rPr>
              <a:t>اول</a:t>
            </a:r>
            <a:r>
              <a:rPr lang="en-US" dirty="0" smtClean="0">
                <a:cs typeface="B Mehr" pitchFamily="2" charset="-78"/>
              </a:rPr>
              <a:t> </a:t>
            </a:r>
            <a:endParaRPr lang="en-US" dirty="0">
              <a:cs typeface="B Mehr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36512" y="1196753"/>
            <a:ext cx="8078638" cy="14465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a-IR" sz="8800" dirty="0">
                <a:cs typeface="B Titr" panose="00000700000000000000" pitchFamily="2" charset="-78"/>
              </a:rPr>
              <a:t>جوامع حدیثی شیعه</a:t>
            </a:r>
            <a:endParaRPr lang="en-US" sz="88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7341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37312"/>
            <a:ext cx="3923928" cy="6134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a-IR" dirty="0" smtClean="0">
                <a:cs typeface="B Traffic" pitchFamily="2" charset="-78"/>
              </a:rPr>
              <a:t>الکافی، ج 1، ص 52</a:t>
            </a:r>
            <a:endParaRPr lang="en-US" dirty="0">
              <a:cs typeface="B Traffic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fa-I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Badr" pitchFamily="2" charset="-78"/>
              </a:rPr>
              <a:t> </a:t>
            </a:r>
            <a:r>
              <a:rPr lang="fa-I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Badr" pitchFamily="2" charset="-78"/>
              </a:rPr>
              <a:t>عِدَّةٌ مِنْ أَصْحَابِنَا عَنْ أَحْمَدَ بْنِ مُحَمَّدِ بْنِ خَالِدٍ الْبَرْقِيِّ عَنْ بَعْضِ أَصْحَابِهِ عَنْ أَبِي سَعِيدٍ الْخَيْبَرِيِّ عَنِ الْمُفَضَّلِ بْنِ عُمَرَ قَالَ قَالَ لِي أَبُو عَبْدِ اللَّهِ </a:t>
            </a:r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Badr" pitchFamily="2" charset="-78"/>
              </a:rPr>
              <a:t>(علیه السلام):</a:t>
            </a:r>
          </a:p>
          <a:p>
            <a:pPr marL="0" indent="0" algn="r" rtl="1">
              <a:buNone/>
            </a:pPr>
            <a:endParaRPr lang="fa-I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Badr" pitchFamily="2" charset="-78"/>
            </a:endParaRPr>
          </a:p>
          <a:p>
            <a:pPr marL="0" indent="0" algn="r" rtl="1">
              <a:buNone/>
            </a:pPr>
            <a:r>
              <a:rPr lang="fa-I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Badr" pitchFamily="2" charset="-78"/>
              </a:rPr>
              <a:t>‏ </a:t>
            </a:r>
            <a:r>
              <a:rPr lang="fa-I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Badr" pitchFamily="2" charset="-78"/>
              </a:rPr>
              <a:t>اكْتُبْ وَ بُثَّ عِلْمَكَ فِي إِخْوَانِكَ فَإِنْ مِتَّ فَأَوْرِثْ كُتُبَكَ بَنِيكَ فَإِنَّهُ يَأْتِي عَلَى النَّاسِ زَمَانُ هَرْجٍ لَا يَأْنَسُونَ فِيهِ إِلَّا بِكُتُبِهِمْ.</a:t>
            </a:r>
            <a:r>
              <a:rPr lang="fa-IR" sz="4400" dirty="0"/>
              <a:t/>
            </a:r>
            <a:br>
              <a:rPr lang="fa-IR" sz="4400" dirty="0"/>
            </a:br>
            <a:endParaRPr lang="fa-IR" sz="4400" dirty="0"/>
          </a:p>
        </p:txBody>
      </p:sp>
    </p:spTree>
    <p:extLst>
      <p:ext uri="{BB962C8B-B14F-4D97-AF65-F5344CB8AC3E}">
        <p14:creationId xmlns:p14="http://schemas.microsoft.com/office/powerpoint/2010/main" val="312273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itchFamily="2" charset="-78"/>
              </a:rPr>
              <a:t>پیش در آمد 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r" rtl="1">
              <a:buNone/>
            </a:pPr>
            <a:r>
              <a:rPr lang="fa-IR" sz="4000" dirty="0" smtClean="0">
                <a:cs typeface="B Mitra" pitchFamily="2" charset="-78"/>
              </a:rPr>
              <a:t>آشنایى </a:t>
            </a:r>
            <a:r>
              <a:rPr lang="fa-IR" sz="4000" dirty="0">
                <a:cs typeface="B Mitra" pitchFamily="2" charset="-78"/>
              </a:rPr>
              <a:t>با:</a:t>
            </a:r>
          </a:p>
          <a:p>
            <a:pPr algn="r" rtl="1"/>
            <a:r>
              <a:rPr lang="fa-IR" sz="4000" dirty="0" smtClean="0">
                <a:cs typeface="B Mitra" pitchFamily="2" charset="-78"/>
              </a:rPr>
              <a:t>آشنایی با هندسه علوم حدیثی.</a:t>
            </a:r>
          </a:p>
          <a:p>
            <a:pPr algn="r" rtl="1"/>
            <a:r>
              <a:rPr lang="fa-IR" sz="4000" dirty="0" smtClean="0">
                <a:cs typeface="B Mitra" pitchFamily="2" charset="-78"/>
              </a:rPr>
              <a:t>تعریف جوامع حدیثی</a:t>
            </a:r>
          </a:p>
          <a:p>
            <a:pPr algn="r" rtl="1"/>
            <a:r>
              <a:rPr lang="fa-IR" sz="4000" dirty="0" smtClean="0">
                <a:cs typeface="B Mitra" pitchFamily="2" charset="-78"/>
              </a:rPr>
              <a:t>نگاهی به مراحل تاریخی تدوین جوامع حدیثی شیعه</a:t>
            </a:r>
          </a:p>
          <a:p>
            <a:pPr algn="r" rtl="1"/>
            <a:r>
              <a:rPr lang="fa-IR" sz="4000" dirty="0" smtClean="0">
                <a:cs typeface="B Mitra" pitchFamily="2" charset="-78"/>
              </a:rPr>
              <a:t>سیری در جوامع اولیه و زمینه های تالیف این جوامع </a:t>
            </a:r>
          </a:p>
          <a:p>
            <a:pPr algn="r" rtl="1"/>
            <a:r>
              <a:rPr lang="fa-IR" sz="4000" dirty="0" smtClean="0">
                <a:cs typeface="B Mitra" pitchFamily="2" charset="-78"/>
              </a:rPr>
              <a:t>نگاهی مختصر به برخی از جوامع اولیه از جمله؛ المحاسن برقی و النوادر اشعری.</a:t>
            </a:r>
            <a:endParaRPr lang="en-US" sz="4000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5157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  <a:t>منبع درسی</a:t>
            </a:r>
            <a:endParaRPr lang="en-US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9" y="1600200"/>
            <a:ext cx="3660408" cy="526876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92368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8229600" cy="4525963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77500" lnSpcReduction="2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514350" indent="-514350" algn="just" rtl="1">
              <a:buNone/>
            </a:pPr>
            <a:r>
              <a:rPr lang="fa-IR" sz="36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B Mitra" pitchFamily="2" charset="-78"/>
              </a:rPr>
              <a:t>جوامع حدیثی کتاب هایی هستند که </a:t>
            </a:r>
          </a:p>
          <a:p>
            <a:pPr marL="514350" indent="-514350" algn="just" rtl="1">
              <a:buNone/>
            </a:pPr>
            <a:r>
              <a:rPr lang="fa-IR" sz="36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B Mitra" pitchFamily="2" charset="-78"/>
              </a:rPr>
              <a:t>تمام ابواب هشت گانۀ حدیث را دربرگیرند.این ابواب</a:t>
            </a:r>
          </a:p>
          <a:p>
            <a:pPr marL="514350" indent="-514350" algn="just" rtl="1">
              <a:buNone/>
            </a:pPr>
            <a:r>
              <a:rPr lang="fa-IR" sz="36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B Mitra" pitchFamily="2" charset="-78"/>
              </a:rPr>
              <a:t>عبارتند از : </a:t>
            </a:r>
          </a:p>
          <a:p>
            <a:pPr marL="514350" indent="-514350" algn="just" rtl="1">
              <a:buNone/>
            </a:pPr>
            <a:r>
              <a:rPr lang="fa-IR" sz="36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B Mitra" pitchFamily="2" charset="-78"/>
              </a:rPr>
              <a:t>باب عقاید </a:t>
            </a:r>
          </a:p>
          <a:p>
            <a:pPr marL="514350" indent="-514350" algn="just" rtl="1">
              <a:buNone/>
            </a:pPr>
            <a:r>
              <a:rPr lang="fa-IR" sz="36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B Mitra" pitchFamily="2" charset="-78"/>
              </a:rPr>
              <a:t>باب احکام </a:t>
            </a:r>
          </a:p>
          <a:p>
            <a:pPr marL="514350" indent="-514350" algn="just" rtl="1">
              <a:buNone/>
            </a:pPr>
            <a:r>
              <a:rPr lang="fa-IR" sz="36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B Mitra" pitchFamily="2" charset="-78"/>
              </a:rPr>
              <a:t>باب رقاق </a:t>
            </a:r>
          </a:p>
          <a:p>
            <a:pPr marL="514350" indent="-514350" algn="just" rtl="1">
              <a:buNone/>
            </a:pPr>
            <a:r>
              <a:rPr lang="fa-IR" sz="36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B Mitra" pitchFamily="2" charset="-78"/>
              </a:rPr>
              <a:t>باب آداب خوردن و آشامیدن</a:t>
            </a:r>
          </a:p>
          <a:p>
            <a:pPr marL="514350" indent="-514350" algn="just" rtl="1">
              <a:buNone/>
            </a:pPr>
            <a:r>
              <a:rPr lang="fa-IR" sz="36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B Mitra" pitchFamily="2" charset="-78"/>
              </a:rPr>
              <a:t>باب تفسیر و تاریخ و سیره </a:t>
            </a:r>
          </a:p>
          <a:p>
            <a:pPr marL="514350" indent="-514350" algn="just" rtl="1">
              <a:buNone/>
            </a:pPr>
            <a:r>
              <a:rPr lang="fa-IR" sz="36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B Mitra" pitchFamily="2" charset="-78"/>
              </a:rPr>
              <a:t>باب سفر و نشست و برخاست ها</a:t>
            </a:r>
          </a:p>
          <a:p>
            <a:pPr marL="514350" indent="-514350" algn="just" rtl="1">
              <a:buNone/>
            </a:pPr>
            <a:r>
              <a:rPr lang="fa-IR" sz="3600" b="1" dirty="0" smtClean="0">
                <a:ln w="11430"/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B Mitra" pitchFamily="2" charset="-78"/>
              </a:rPr>
              <a:t>و...</a:t>
            </a:r>
          </a:p>
          <a:p>
            <a:pPr marL="514350" indent="-514350" algn="just" rtl="1">
              <a:buNone/>
            </a:pPr>
            <a:endParaRPr lang="en-US" sz="4000" b="1" dirty="0">
              <a:ln w="11430"/>
              <a:solidFill>
                <a:sysClr val="windowText" lastClr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B Mitra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437653">
            <a:off x="-1102223" y="319495"/>
            <a:ext cx="8229600" cy="13989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fa-IR" dirty="0" smtClean="0">
                <a:cs typeface="B Titr" pitchFamily="2" charset="-78"/>
              </a:rPr>
              <a:t>تعریف جوامع حدیثی از منظر عامه</a:t>
            </a:r>
            <a:endParaRPr lang="en-US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35924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9912" y="18958"/>
            <a:ext cx="5060028" cy="1286461"/>
          </a:xfrm>
          <a:noFill/>
        </p:spPr>
        <p:txBody>
          <a:bodyPr>
            <a:normAutofit fontScale="90000"/>
          </a:bodyPr>
          <a:lstStyle/>
          <a:p>
            <a:pPr rtl="1"/>
            <a:r>
              <a:rPr lang="fa-IR" sz="5400" b="1" dirty="0" smtClean="0">
                <a:ln w="190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  <a:cs typeface="2  Homa" pitchFamily="2" charset="-78"/>
              </a:rPr>
              <a:t>جوامع حدیثی در نزد شیعه</a:t>
            </a:r>
            <a:endParaRPr lang="fa-IR" sz="5400" b="1" dirty="0">
              <a:ln w="1905"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60000" endA="900" endPos="58000" dir="5400000" sy="-100000" algn="bl" rotWithShape="0"/>
              </a:effectLst>
              <a:cs typeface="2  Hom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2348880"/>
            <a:ext cx="8143932" cy="3866202"/>
          </a:xfrm>
          <a:solidFill>
            <a:schemeClr val="accent2">
              <a:lumMod val="60000"/>
              <a:lumOff val="40000"/>
              <a:alpha val="47000"/>
            </a:schemeClr>
          </a:solidFill>
        </p:spPr>
        <p:txBody>
          <a:bodyPr>
            <a:normAutofit/>
          </a:bodyPr>
          <a:lstStyle/>
          <a:p>
            <a:r>
              <a:rPr lang="fa-I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Mitra" pitchFamily="2" charset="-78"/>
              </a:rPr>
              <a:t>جوامع کتاب هایی هستند که احادیث در آنها به ترتیب ابواب فقهی گردآوری شده اند. خواه ابواب عقاید و تفسیر و ... را هم داشته باشد مانند کافی و بحار و خواه این ابواب را نداشته باشند مانند کتاب من لایحضره الفقیه و تهذیب الاحکام. </a:t>
            </a:r>
          </a:p>
          <a:p>
            <a:endParaRPr lang="fa-IR" sz="413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1768860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3528" y="476672"/>
            <a:ext cx="8363273" cy="5649491"/>
          </a:xfrm>
        </p:spPr>
        <p:txBody>
          <a:bodyPr>
            <a:noAutofit/>
          </a:bodyPr>
          <a:lstStyle/>
          <a:p>
            <a:pPr algn="r" rtl="1"/>
            <a:endParaRPr lang="fa-IR" sz="3200" b="1" dirty="0" smtClean="0">
              <a:solidFill>
                <a:schemeClr val="tx1">
                  <a:lumMod val="95000"/>
                  <a:lumOff val="5000"/>
                </a:schemeClr>
              </a:solidFill>
              <a:cs typeface="B Mitra" pitchFamily="2" charset="-78"/>
            </a:endParaRPr>
          </a:p>
          <a:p>
            <a:pPr algn="r" rtl="1"/>
            <a:endParaRPr lang="fa-IR" sz="3200" b="1" dirty="0">
              <a:solidFill>
                <a:schemeClr val="tx1">
                  <a:lumMod val="95000"/>
                  <a:lumOff val="5000"/>
                </a:schemeClr>
              </a:solidFill>
              <a:cs typeface="B Mitra" pitchFamily="2" charset="-78"/>
            </a:endParaRPr>
          </a:p>
          <a:p>
            <a:pPr algn="r" rtl="1"/>
            <a:r>
              <a:rPr lang="fa-I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Mitra" pitchFamily="2" charset="-78"/>
              </a:rPr>
              <a:t>مراحل تاریخی تدوین جوامع حدیثی شیعه: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Mitra" pitchFamily="2" charset="-78"/>
              </a:rPr>
              <a:t>جوامع اولیه ( قرن دوم و سوم)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Mitra" pitchFamily="2" charset="-78"/>
              </a:rPr>
              <a:t>جوامع متقدم یا ثانویه ( قرن 4و 5)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Mitra" pitchFamily="2" charset="-78"/>
              </a:rPr>
              <a:t>جوامع متاخر ( قرن یازدهم و دوازدهم)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fa-I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Mitra" pitchFamily="2" charset="-78"/>
              </a:rPr>
              <a:t>سایر جوامع حدیثی شیعه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02386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3528" y="476672"/>
            <a:ext cx="8363273" cy="5649491"/>
          </a:xfrm>
        </p:spPr>
        <p:txBody>
          <a:bodyPr>
            <a:noAutofit/>
          </a:bodyPr>
          <a:lstStyle/>
          <a:p>
            <a:pPr algn="r" rtl="1"/>
            <a:r>
              <a:rPr lang="fa-I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Mitra" pitchFamily="2" charset="-78"/>
              </a:rPr>
              <a:t>ادوار حدیث شیعه در زمان حضور: </a:t>
            </a:r>
          </a:p>
          <a:p>
            <a:pPr marL="514350" indent="-514350" algn="r" rtl="1">
              <a:buAutoNum type="arabicParenR"/>
            </a:pPr>
            <a:r>
              <a:rPr lang="fa-I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Mitra" pitchFamily="2" charset="-78"/>
              </a:rPr>
              <a:t>عصر امام علی(علیه السلام) تا پایان امامت امام سجاد(علیه السلام) عصر تولد و رشد حدیث شیعه</a:t>
            </a:r>
          </a:p>
          <a:p>
            <a:pPr marL="514350" indent="-514350" algn="r" rtl="1">
              <a:buAutoNum type="arabicParenR"/>
            </a:pPr>
            <a:r>
              <a:rPr lang="fa-I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Mitra" pitchFamily="2" charset="-78"/>
              </a:rPr>
              <a:t>عصر صادقین (علیهما السلام) که عصر شکوفایی و انتشار حدیث شیعه و عصر تدوین اصول است</a:t>
            </a:r>
          </a:p>
          <a:p>
            <a:pPr marL="514350" indent="-514350" algn="r" rtl="1">
              <a:buAutoNum type="arabicParenR"/>
            </a:pPr>
            <a:r>
              <a:rPr lang="fa-I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Mitra" pitchFamily="2" charset="-78"/>
              </a:rPr>
              <a:t>عصر امام هفتم (علیه السلام) تا آغاز غیبت صغری که عصر تبویب و شکل گیری فقه و حدیث شیعه و عصر تدوین جوامع اولیه است. 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6904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334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2  Homa</vt:lpstr>
      <vt:lpstr>Arial</vt:lpstr>
      <vt:lpstr>B Badr</vt:lpstr>
      <vt:lpstr>B Mehr</vt:lpstr>
      <vt:lpstr>B Mitra</vt:lpstr>
      <vt:lpstr>B Titr</vt:lpstr>
      <vt:lpstr>B Traffic</vt:lpstr>
      <vt:lpstr>Calibri</vt:lpstr>
      <vt:lpstr>Century Gothic</vt:lpstr>
      <vt:lpstr>Wingdings 2</vt:lpstr>
      <vt:lpstr>Office Theme</vt:lpstr>
      <vt:lpstr>Austin</vt:lpstr>
      <vt:lpstr>PowerPoint Presentation</vt:lpstr>
      <vt:lpstr>PowerPoint Presentation</vt:lpstr>
      <vt:lpstr>الکافی، ج 1، ص 52</vt:lpstr>
      <vt:lpstr>پیش در آمد </vt:lpstr>
      <vt:lpstr>منبع درسی</vt:lpstr>
      <vt:lpstr>تعریف جوامع حدیثی از منظر عامه</vt:lpstr>
      <vt:lpstr>جوامع حدیثی در نزد شیعه</vt:lpstr>
      <vt:lpstr>PowerPoint Presentation</vt:lpstr>
      <vt:lpstr>PowerPoint Presentation</vt:lpstr>
      <vt:lpstr>معرفی دو کتاب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مهاجر</dc:creator>
  <cp:lastModifiedBy>مهاجر</cp:lastModifiedBy>
  <cp:revision>23</cp:revision>
  <dcterms:created xsi:type="dcterms:W3CDTF">2015-01-31T19:49:26Z</dcterms:created>
  <dcterms:modified xsi:type="dcterms:W3CDTF">2016-09-23T16:13:18Z</dcterms:modified>
</cp:coreProperties>
</file>